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0" r:id="rId1"/>
  </p:sldMasterIdLst>
  <p:notesMasterIdLst>
    <p:notesMasterId r:id="rId20"/>
  </p:notesMasterIdLst>
  <p:sldIdLst>
    <p:sldId id="297" r:id="rId2"/>
    <p:sldId id="300" r:id="rId3"/>
    <p:sldId id="324" r:id="rId4"/>
    <p:sldId id="326" r:id="rId5"/>
    <p:sldId id="327" r:id="rId6"/>
    <p:sldId id="332" r:id="rId7"/>
    <p:sldId id="344" r:id="rId8"/>
    <p:sldId id="358" r:id="rId9"/>
    <p:sldId id="359" r:id="rId10"/>
    <p:sldId id="361" r:id="rId11"/>
    <p:sldId id="345" r:id="rId12"/>
    <p:sldId id="362" r:id="rId13"/>
    <p:sldId id="352" r:id="rId14"/>
    <p:sldId id="354" r:id="rId15"/>
    <p:sldId id="353" r:id="rId16"/>
    <p:sldId id="342" r:id="rId17"/>
    <p:sldId id="360" r:id="rId18"/>
    <p:sldId id="317" r:id="rId1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66"/>
    <a:srgbClr val="0000FF"/>
    <a:srgbClr val="FFFFFF"/>
    <a:srgbClr val="005DA2"/>
    <a:srgbClr val="FF9933"/>
    <a:srgbClr val="3399FF"/>
    <a:srgbClr val="000000"/>
    <a:srgbClr val="00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913" autoAdjust="0"/>
    <p:restoredTop sz="89134" autoAdjust="0"/>
  </p:normalViewPr>
  <p:slideViewPr>
    <p:cSldViewPr>
      <p:cViewPr varScale="1">
        <p:scale>
          <a:sx n="104" d="100"/>
          <a:sy n="104" d="100"/>
        </p:scale>
        <p:origin x="1752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6489FC9-BA78-45F5-8823-53FF62333BD7}" type="datetimeFigureOut">
              <a:rPr lang="ru-RU" smtClean="0"/>
              <a:t>20.11.2023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DFEFB18-31EC-4026-B23B-9E62AB5EA6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12399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g124ec8daff0_0_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1" name="Google Shape;101;g124ec8daff0_0_3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77159325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g124ec8daff0_0_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3" name="Google Shape;123;g124ec8daff0_0_4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4902438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CF161B9-8B54-4D32-B5BC-79528FA85C7C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98142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1556932"/>
            <a:ext cx="8424088" cy="1260000"/>
          </a:xfrm>
        </p:spPr>
        <p:txBody>
          <a:bodyPr/>
          <a:lstStyle>
            <a:lvl1pPr>
              <a:defRPr sz="8000" b="0">
                <a:solidFill>
                  <a:schemeClr val="bg2">
                    <a:lumMod val="25000"/>
                  </a:schemeClr>
                </a:solidFill>
                <a:effectLst/>
                <a:latin typeface="Cassandra" pitchFamily="66" charset="0"/>
                <a:ea typeface="Arial Unicode MS" pitchFamily="34" charset="-128"/>
                <a:cs typeface="Arial" pitchFamily="34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07180" y="3528591"/>
            <a:ext cx="6400800" cy="1260000"/>
          </a:xfrm>
        </p:spPr>
        <p:txBody>
          <a:bodyPr/>
          <a:lstStyle>
            <a:lvl1pPr marL="0" indent="0" algn="ctr">
              <a:buNone/>
              <a:defRPr sz="3600" i="1"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/>
              <a:t>Образец подзаголовка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311700" y="593367"/>
            <a:ext cx="85206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8472458" y="6217623"/>
            <a:ext cx="5487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algn="r">
              <a:spcBef>
                <a:spcPts val="0"/>
              </a:spcBef>
              <a:spcAft>
                <a:spcPts val="0"/>
              </a:spcAft>
            </a:pPr>
            <a:fld id="{00000000-1234-1234-1234-123412341234}" type="slidenum">
              <a:rPr lang="ru" smtClean="0"/>
              <a:pPr algn="r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ru"/>
          </a:p>
        </p:txBody>
      </p:sp>
    </p:spTree>
    <p:extLst>
      <p:ext uri="{BB962C8B-B14F-4D97-AF65-F5344CB8AC3E}">
        <p14:creationId xmlns:p14="http://schemas.microsoft.com/office/powerpoint/2010/main" val="13896881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Заголовок и объек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5791200" y="6405563"/>
            <a:ext cx="304482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1F1B6A-5396-4806-94FB-D3D70EFB1FAB}" type="datetimeFigureOut">
              <a:rPr lang="ru-RU"/>
              <a:pPr>
                <a:defRPr/>
              </a:pPr>
              <a:t>20.11.2023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04800" y="6410325"/>
            <a:ext cx="3581400" cy="36671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62450" y="1027113"/>
            <a:ext cx="457200" cy="4413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209061-EEE9-4796-B02E-8F3534698FE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569004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Два объект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19"/>
          <p:cNvSpPr>
            <a:spLocks noChangeShapeType="1"/>
          </p:cNvSpPr>
          <p:nvPr/>
        </p:nvSpPr>
        <p:spPr bwMode="auto">
          <a:xfrm flipV="1">
            <a:off x="4562475" y="1576388"/>
            <a:ext cx="9525" cy="4818062"/>
          </a:xfrm>
          <a:prstGeom prst="line">
            <a:avLst/>
          </a:prstGeom>
          <a:noFill/>
          <a:ln w="9525" algn="ctr">
            <a:solidFill>
              <a:schemeClr val="tx2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Содержимое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Дата 4"/>
          <p:cNvSpPr>
            <a:spLocks noGrp="1"/>
          </p:cNvSpPr>
          <p:nvPr>
            <p:ph type="dt" sz="half" idx="10"/>
          </p:nvPr>
        </p:nvSpPr>
        <p:spPr>
          <a:xfrm>
            <a:off x="5791200" y="6410325"/>
            <a:ext cx="304482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E23C1D-81E4-4822-BA01-0F33F46C8C70}" type="datetimeFigureOut">
              <a:rPr lang="ru-RU"/>
              <a:pPr>
                <a:defRPr/>
              </a:pPr>
              <a:t>20.11.2023</a:t>
            </a:fld>
            <a:endParaRPr lang="ru-RU"/>
          </a:p>
        </p:txBody>
      </p:sp>
      <p:sp>
        <p:nvSpPr>
          <p:cNvPr id="7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4800" y="6410325"/>
            <a:ext cx="3581400" cy="36671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4343400" y="1039813"/>
            <a:ext cx="457200" cy="4413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EB3B0F-8619-459B-B00E-B0F7C2CC674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286412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9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>
              <a:latin typeface="Georgia" pitchFamily="18" charset="0"/>
            </a:endParaRPr>
          </a:p>
        </p:txBody>
      </p:sp>
      <p:sp>
        <p:nvSpPr>
          <p:cNvPr id="3" name="Прямоугольник 20"/>
          <p:cNvSpPr>
            <a:spLocks noChangeArrowheads="1"/>
          </p:cNvSpPr>
          <p:nvPr/>
        </p:nvSpPr>
        <p:spPr bwMode="white">
          <a:xfrm>
            <a:off x="0" y="0"/>
            <a:ext cx="9144000" cy="15557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>
              <a:latin typeface="Georgia" pitchFamily="18" charset="0"/>
            </a:endParaRPr>
          </a:p>
        </p:txBody>
      </p:sp>
      <p:sp>
        <p:nvSpPr>
          <p:cNvPr id="4" name="Прямоугольник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>
              <a:latin typeface="Georgia" pitchFamily="18" charset="0"/>
            </a:endParaRPr>
          </a:p>
        </p:txBody>
      </p:sp>
      <p:sp>
        <p:nvSpPr>
          <p:cNvPr id="5" name="Прямоугольник 23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>
              <a:latin typeface="Georgia" pitchFamily="18" charset="0"/>
            </a:endParaRPr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146050" y="6391275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7" name="Прямоугольник 6"/>
          <p:cNvSpPr>
            <a:spLocks noChangeArrowheads="1"/>
          </p:cNvSpPr>
          <p:nvPr/>
        </p:nvSpPr>
        <p:spPr bwMode="auto">
          <a:xfrm>
            <a:off x="152400" y="158750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8" name="Дата 1"/>
          <p:cNvSpPr>
            <a:spLocks noGrp="1"/>
          </p:cNvSpPr>
          <p:nvPr>
            <p:ph type="dt" sz="half" idx="10"/>
          </p:nvPr>
        </p:nvSpPr>
        <p:spPr>
          <a:xfrm>
            <a:off x="5791200" y="6405563"/>
            <a:ext cx="304482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CBB6CE-9ABE-4F3E-9737-4AE0B23559AB}" type="datetimeFigureOut">
              <a:rPr lang="ru-RU"/>
              <a:pPr>
                <a:defRPr/>
              </a:pPr>
              <a:t>20.11.2023</a:t>
            </a:fld>
            <a:endParaRPr lang="ru-RU"/>
          </a:p>
        </p:txBody>
      </p:sp>
      <p:sp>
        <p:nvSpPr>
          <p:cNvPr id="9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304800" y="6410325"/>
            <a:ext cx="3581400" cy="36671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0BB07847-29C3-43C2-8ABA-580B2AA8111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06015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7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971550" y="296863"/>
            <a:ext cx="7920038" cy="900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971550" y="1631950"/>
            <a:ext cx="7920038" cy="4427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3" r:id="rId2"/>
    <p:sldLayoutId id="2147483654" r:id="rId3"/>
    <p:sldLayoutId id="2147483655" r:id="rId4"/>
    <p:sldLayoutId id="2147483656" r:id="rId5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6000" kern="1200">
          <a:solidFill>
            <a:srgbClr val="4A452A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6000">
          <a:solidFill>
            <a:srgbClr val="4A452A"/>
          </a:solidFill>
          <a:latin typeface="Cassandra" pitchFamily="66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6000">
          <a:solidFill>
            <a:srgbClr val="4A452A"/>
          </a:solidFill>
          <a:latin typeface="Cassandra" pitchFamily="66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6000">
          <a:solidFill>
            <a:srgbClr val="4A452A"/>
          </a:solidFill>
          <a:latin typeface="Cassandra" pitchFamily="66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6000">
          <a:solidFill>
            <a:srgbClr val="4A452A"/>
          </a:solidFill>
          <a:latin typeface="Cassandra" pitchFamily="66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000">
          <a:solidFill>
            <a:srgbClr val="17375E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000">
          <a:solidFill>
            <a:srgbClr val="17375E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000">
          <a:solidFill>
            <a:srgbClr val="17375E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000">
          <a:solidFill>
            <a:srgbClr val="17375E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Wingdings 2" pitchFamily="18" charset="2"/>
        <a:buChar char="·"/>
        <a:defRPr sz="3200" kern="1200">
          <a:solidFill>
            <a:srgbClr val="4A452A"/>
          </a:solidFill>
          <a:latin typeface="Arial" charset="0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800" kern="1200">
          <a:solidFill>
            <a:srgbClr val="4A452A"/>
          </a:solidFill>
          <a:latin typeface="+mj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rgbClr val="4A452A"/>
          </a:solidFill>
          <a:latin typeface="+mj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rgbClr val="17375E"/>
          </a:solidFill>
          <a:latin typeface="Arial" pitchFamily="34" charset="0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rgbClr val="17375E"/>
          </a:solidFill>
          <a:latin typeface="Arial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1.jp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0.jpeg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Rectangle 4"/>
          <p:cNvSpPr>
            <a:spLocks noChangeArrowheads="1"/>
          </p:cNvSpPr>
          <p:nvPr/>
        </p:nvSpPr>
        <p:spPr bwMode="auto">
          <a:xfrm>
            <a:off x="575556" y="1477959"/>
            <a:ext cx="8136904" cy="1200329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 eaLnBrk="0" hangingPunct="0"/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над формированием читательской грамотности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75" name="Rectangle 6"/>
          <p:cNvSpPr>
            <a:spLocks noChangeArrowheads="1"/>
          </p:cNvSpPr>
          <p:nvPr/>
        </p:nvSpPr>
        <p:spPr bwMode="auto">
          <a:xfrm>
            <a:off x="4932040" y="3938573"/>
            <a:ext cx="3924435" cy="92333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eaLnBrk="0" hangingPunct="0"/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Крупий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Наталья Алексеевна,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русского языка и литературы МБОУ СОШ № 14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ст.Незамаевской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" y="84559"/>
            <a:ext cx="9031254" cy="6773441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860032" y="66086"/>
            <a:ext cx="2694550" cy="434594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География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6987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7174" y="-9979"/>
            <a:ext cx="913682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904" y="1736813"/>
            <a:ext cx="8269724" cy="513426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375756" y="282408"/>
            <a:ext cx="462280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«Таксономия </a:t>
            </a:r>
            <a:r>
              <a:rPr lang="ru-RU" sz="3600" b="1" dirty="0" err="1" smtClean="0">
                <a:solidFill>
                  <a:srgbClr val="C0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Блума</a:t>
            </a:r>
            <a:r>
              <a:rPr lang="ru-RU" sz="36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»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749113" y="928739"/>
            <a:ext cx="803151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Приём основан на работе с </a:t>
            </a:r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текстом. Является универсальным.</a:t>
            </a:r>
          </a:p>
          <a:p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Главным </a:t>
            </a:r>
            <a:r>
              <a:rPr lang="ru-RU" sz="20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работе с текстом </a:t>
            </a:r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является  </a:t>
            </a:r>
            <a:r>
              <a:rPr lang="ru-RU" sz="2000" b="1" i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осмысление информации </a:t>
            </a:r>
          </a:p>
        </p:txBody>
      </p:sp>
    </p:spTree>
    <p:extLst>
      <p:ext uri="{BB962C8B-B14F-4D97-AF65-F5344CB8AC3E}">
        <p14:creationId xmlns:p14="http://schemas.microsoft.com/office/powerpoint/2010/main" val="4087718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888" y="692696"/>
            <a:ext cx="9049112" cy="522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565753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0651425"/>
              </p:ext>
            </p:extLst>
          </p:nvPr>
        </p:nvGraphicFramePr>
        <p:xfrm>
          <a:off x="283321" y="2420888"/>
          <a:ext cx="8574735" cy="412293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53409"/>
                <a:gridCol w="7121326"/>
              </a:tblGrid>
              <a:tr h="57944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уровень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Знание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15410" marR="15410" marT="15410" marB="1541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Какова тема текста? Озаглавь его.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Шапка Мономаха – </a:t>
                      </a:r>
                      <a:r>
                        <a:rPr lang="ru-RU" sz="1600" b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это…</a:t>
                      </a:r>
                      <a:r>
                        <a:rPr lang="ru-RU" sz="1600" b="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b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Кто </a:t>
                      </a:r>
                      <a:r>
                        <a:rPr lang="ru-RU" sz="16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такой Мономах?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Когда  появилась шапка Мономаха? </a:t>
                      </a:r>
                      <a:endParaRPr lang="ru-RU" sz="1600" b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15410" marR="15410" marT="15410" marB="1541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4385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уровень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Понимание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15410" marR="15410" marT="15410" marB="1541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Найди ключевые слова и словосочетания, затем, опираясь на них, перескажи текст.  Перефразируй тему — о чем текст</a:t>
                      </a:r>
                      <a:r>
                        <a:rPr lang="ru-RU" sz="1600" b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?</a:t>
                      </a:r>
                      <a:endParaRPr lang="ru-RU" sz="1600" b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15410" marR="15410" marT="15410" marB="15410"/>
                </a:tc>
              </a:tr>
              <a:tr h="72035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уровень Примене­ние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15410" marR="15410" marT="15410" marB="1541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Оцени ценность прочтения текста. Можешь ли ты объяснить, почему шапка Мономаха является ценным экспонатом в музее Оружейная </a:t>
                      </a:r>
                      <a:r>
                        <a:rPr lang="ru-RU" sz="1600" b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палата</a:t>
                      </a:r>
                      <a:r>
                        <a:rPr lang="ru-RU" sz="1600" b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? </a:t>
                      </a:r>
                      <a:endParaRPr lang="ru-RU" sz="1600" b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Выполни рисунок к тексту</a:t>
                      </a:r>
                      <a:r>
                        <a:rPr lang="ru-RU" sz="1600" b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Определите стиль данного отрывка.</a:t>
                      </a:r>
                      <a:endParaRPr lang="ru-RU" sz="1600" b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15410" marR="15410" marT="15410" marB="15410"/>
                </a:tc>
              </a:tr>
              <a:tr h="4385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уровень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Анализ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15410" marR="15410" marT="15410" marB="1541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Прочитай </a:t>
                      </a:r>
                      <a:r>
                        <a:rPr lang="ru-RU" sz="16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предложения, найди прилагательные, описывающие шапку Мономаха. Разбей текст на </a:t>
                      </a:r>
                      <a:r>
                        <a:rPr lang="ru-RU" sz="1600" b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части.</a:t>
                      </a:r>
                      <a:r>
                        <a:rPr lang="ru-RU" sz="1600" b="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b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Определи </a:t>
                      </a:r>
                      <a:r>
                        <a:rPr lang="ru-RU" sz="1600" b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к какому стилю речи относится</a:t>
                      </a:r>
                      <a:r>
                        <a:rPr lang="ru-RU" sz="1600" b="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 этот текст.</a:t>
                      </a:r>
                      <a:endParaRPr lang="ru-RU" sz="1600" b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15410" marR="15410" marT="15410" marB="15410"/>
                </a:tc>
              </a:tr>
              <a:tr h="31877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уровень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Синтез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15410" marR="15410" marT="15410" marB="1541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010285" algn="l"/>
                        </a:tabLst>
                      </a:pPr>
                      <a:r>
                        <a:rPr lang="ru-RU" sz="16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Составь план по содержанию отрывка.  </a:t>
                      </a:r>
                    </a:p>
                    <a:p>
                      <a:pPr algn="just" eaLnBrk="0" fontAlgn="base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Составьте синквейн на тему «Шапка Мономаха».</a:t>
                      </a:r>
                      <a:endParaRPr lang="ru-RU" sz="1600" b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15410" marR="15410" marT="15410" marB="15410"/>
                </a:tc>
              </a:tr>
              <a:tr h="57944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уровень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Оценка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15410" marR="15410" marT="15410" marB="1541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Как ты составил бы текст о шапке Мономаха? Предложи альтернативу данному тексту. Рекомендуй одноклассникам изучить историю о шапке </a:t>
                      </a:r>
                      <a:r>
                        <a:rPr lang="ru-RU" sz="1600" b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Мономаха </a:t>
                      </a:r>
                      <a:r>
                        <a:rPr lang="ru-RU" sz="16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 целью дополнения исходного текста новыми сведениями.  </a:t>
                      </a:r>
                      <a:endParaRPr lang="ru-RU" sz="1600" b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15410" marR="15410" marT="15410" marB="15410"/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664255" y="72626"/>
            <a:ext cx="781286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Урок русского языка в 5 классе «Стили </a:t>
            </a:r>
            <a:r>
              <a:rPr lang="ru-RU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речи</a:t>
            </a:r>
            <a:r>
              <a:rPr lang="ru-RU" sz="2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4" descr="C:\Users\ильнар\Desktop\Шапка Монамоха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321" y="529953"/>
            <a:ext cx="1826279" cy="18027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109599" y="516788"/>
            <a:ext cx="6748457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>
                <a:solidFill>
                  <a:srgbClr val="00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Шапка Мономаха - самый древний венец русских царей. Она находится на постоянном хранении в Оружейной палате Московского Кремля. О происхождении шапки Мономаха среди специалистов существуют разные мнения. Принято считать что она восточной работы конца 13 - начала 14 века. Красивые узоры напаяны на гладкое золотое поле. Драгоценные камни дополняют украшения. Первое документальные известие о венчании на царство этим венцом относится к 1498 году. </a:t>
            </a:r>
            <a:endParaRPr lang="ru-RU" sz="1600" dirty="0">
              <a:solidFill>
                <a:srgbClr val="0033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9936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7524" y="116632"/>
            <a:ext cx="864096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Урок истории в 6 классе </a:t>
            </a:r>
          </a:p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«Преемники </a:t>
            </a: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Ярослава Мудрого и борьба за киевский престол»</a:t>
            </a:r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3261148"/>
              </p:ext>
            </p:extLst>
          </p:nvPr>
        </p:nvGraphicFramePr>
        <p:xfrm>
          <a:off x="449542" y="748047"/>
          <a:ext cx="8478942" cy="577073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715224"/>
                <a:gridCol w="6763718"/>
              </a:tblGrid>
              <a:tr h="1254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Уровень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34" marR="5434" marT="5434" marB="5434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Задания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</a:tr>
              <a:tr h="104463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</a:rPr>
                        <a:t>  Знание</a:t>
                      </a:r>
                      <a:endParaRPr lang="ru-RU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34" marR="5434" marT="5434" marB="5434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</a:rPr>
                        <a:t>1.Когда </a:t>
                      </a:r>
                      <a:r>
                        <a:rPr lang="ru-RU" sz="1050" dirty="0">
                          <a:effectLst/>
                        </a:rPr>
                        <a:t>правил Ярослав </a:t>
                      </a:r>
                      <a:r>
                        <a:rPr lang="ru-RU" sz="1050" dirty="0" smtClean="0">
                          <a:effectLst/>
                        </a:rPr>
                        <a:t>Мудрый?</a:t>
                      </a:r>
                      <a:r>
                        <a:rPr lang="ru-RU" sz="1050" baseline="0" dirty="0" smtClean="0">
                          <a:effectLst/>
                        </a:rPr>
                        <a:t>  </a:t>
                      </a:r>
                      <a:r>
                        <a:rPr lang="ru-RU" sz="1050" dirty="0" smtClean="0">
                          <a:effectLst/>
                        </a:rPr>
                        <a:t>2.Почему </a:t>
                      </a:r>
                      <a:r>
                        <a:rPr lang="ru-RU" sz="1050" dirty="0">
                          <a:effectLst/>
                        </a:rPr>
                        <a:t>Ярослав Мудрый составил завещание?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</a:rPr>
                        <a:t>3.Что завещал Ярослав Мудрый своим детям?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</a:rPr>
                        <a:t>4.Какова была причина усобиц между сыновьями Ярослава Мудрого?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</a:rPr>
                        <a:t>5.Кто правил после смерти Ярослава Мудрого в Киеве?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</a:rPr>
                        <a:t>6.С </a:t>
                      </a:r>
                      <a:r>
                        <a:rPr lang="ru-RU" sz="1050" dirty="0">
                          <a:effectLst/>
                        </a:rPr>
                        <a:t>чем была связана слабая обороноспособность земли в конце XI века?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</a:rPr>
                        <a:t>7.Когда </a:t>
                      </a:r>
                      <a:r>
                        <a:rPr lang="ru-RU" sz="1050" dirty="0">
                          <a:effectLst/>
                        </a:rPr>
                        <a:t>состоялся </a:t>
                      </a:r>
                      <a:r>
                        <a:rPr lang="ru-RU" sz="1050" dirty="0" err="1">
                          <a:effectLst/>
                        </a:rPr>
                        <a:t>Любечский</a:t>
                      </a:r>
                      <a:r>
                        <a:rPr lang="ru-RU" sz="1050" dirty="0">
                          <a:effectLst/>
                        </a:rPr>
                        <a:t> съезд? </a:t>
                      </a:r>
                      <a:endParaRPr lang="ru-RU" sz="105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</a:tr>
              <a:tr h="44493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</a:rPr>
                        <a:t>  Понимание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34" marR="5434" marT="5434" marB="5434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</a:rPr>
                        <a:t>1.Какая </a:t>
                      </a:r>
                      <a:r>
                        <a:rPr lang="ru-RU" sz="1050" dirty="0">
                          <a:effectLst/>
                        </a:rPr>
                        <a:t>главная идея </a:t>
                      </a:r>
                      <a:r>
                        <a:rPr lang="ru-RU" sz="1050" dirty="0" err="1">
                          <a:effectLst/>
                        </a:rPr>
                        <a:t>Любечского</a:t>
                      </a:r>
                      <a:r>
                        <a:rPr lang="ru-RU" sz="1050" dirty="0">
                          <a:effectLst/>
                        </a:rPr>
                        <a:t> съезда?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</a:rPr>
                        <a:t>2.Какие обязательства брали на себя князья, принявшие участие в </a:t>
                      </a:r>
                      <a:r>
                        <a:rPr lang="ru-RU" sz="1050" dirty="0" err="1">
                          <a:effectLst/>
                        </a:rPr>
                        <a:t>Любечском</a:t>
                      </a:r>
                      <a:r>
                        <a:rPr lang="ru-RU" sz="1050" dirty="0">
                          <a:effectLst/>
                        </a:rPr>
                        <a:t> съезде?</a:t>
                      </a: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</a:rPr>
                        <a:t>3.Чему способствовали решения </a:t>
                      </a:r>
                      <a:r>
                        <a:rPr lang="ru-RU" sz="1050" dirty="0" err="1">
                          <a:effectLst/>
                        </a:rPr>
                        <a:t>Любечского</a:t>
                      </a:r>
                      <a:r>
                        <a:rPr lang="ru-RU" sz="1050" dirty="0">
                          <a:effectLst/>
                        </a:rPr>
                        <a:t> съезда князей? </a:t>
                      </a:r>
                      <a:endParaRPr lang="ru-RU" sz="105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</a:tr>
              <a:tr h="55616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</a:rPr>
                        <a:t>  Применение</a:t>
                      </a:r>
                      <a:endParaRPr lang="ru-RU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34" marR="5434" marT="5434" marB="5434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</a:rPr>
                        <a:t> </a:t>
                      </a:r>
                      <a:r>
                        <a:rPr lang="ru-RU" sz="1050" dirty="0">
                          <a:effectLst/>
                        </a:rPr>
                        <a:t>1.Ты действительно думаешь, что горожане правильно сделали, что пригласили Владимира Мономаха на Киевский престол?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</a:rPr>
                        <a:t>2.Как вы думаете, почему Византийский император прислал Владимиру Мономаху знак царского достоинства?</a:t>
                      </a:r>
                      <a:endParaRPr lang="ru-RU" sz="105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</a:tr>
              <a:tr h="222467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</a:rPr>
                        <a:t>  Анализ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34" marR="5434" marT="5434" marB="5434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</a:rPr>
                        <a:t> </a:t>
                      </a:r>
                      <a:r>
                        <a:rPr lang="ru-RU" sz="1050" dirty="0" smtClean="0">
                          <a:effectLst/>
                        </a:rPr>
                        <a:t>«</a:t>
                      </a:r>
                      <a:r>
                        <a:rPr lang="ru-RU" sz="1050" dirty="0">
                          <a:effectLst/>
                        </a:rPr>
                        <a:t>Сей государь щадил кровь людей; но знал, что вернейшее сред­ство утвердить тишину есть быть грозным для внешних и внутрен­них правителей.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</a:rPr>
                        <a:t>Успехи </a:t>
                      </a:r>
                      <a:r>
                        <a:rPr lang="ru-RU" sz="1050" dirty="0" err="1">
                          <a:effectLst/>
                        </a:rPr>
                        <a:t>Мономахова</a:t>
                      </a:r>
                      <a:r>
                        <a:rPr lang="ru-RU" sz="1050" dirty="0">
                          <a:effectLst/>
                        </a:rPr>
                        <a:t> оружия так прославили сего Великого князя на Востоке и Западе, что имя его, по выражению летописцев, гремело в мире, и страны </a:t>
                      </a:r>
                      <a:r>
                        <a:rPr lang="ru-RU" sz="1050" dirty="0" err="1">
                          <a:effectLst/>
                        </a:rPr>
                        <a:t>соседственные</a:t>
                      </a:r>
                      <a:r>
                        <a:rPr lang="ru-RU" sz="1050" dirty="0">
                          <a:effectLst/>
                        </a:rPr>
                        <a:t> трепетали </a:t>
                      </a:r>
                      <a:r>
                        <a:rPr lang="ru-RU" sz="1050" dirty="0" err="1">
                          <a:effectLst/>
                        </a:rPr>
                        <a:t>онаго</a:t>
                      </a:r>
                      <a:r>
                        <a:rPr lang="ru-RU" sz="1050" dirty="0">
                          <a:effectLst/>
                        </a:rPr>
                        <a:t>. Если верить новейшим повествователям, то Владимир ужасал и Гречес­кую империю.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</a:rPr>
                        <a:t>К сожалению, древние летописцы наши, рассказывая подробно воинские и церковные дела, едва упоминают о государственных или гражданских, коими Владимир украсил свое правление. Знаем толь­ко, что он, желая доставить народу все возможные удобности, сделал на Днепре мост; часто ездил в Ростовскую и Суздальскую землю, наследственную область </a:t>
                      </a:r>
                      <a:r>
                        <a:rPr lang="ru-RU" sz="1050" dirty="0" err="1">
                          <a:effectLst/>
                        </a:rPr>
                        <a:t>Всеволодова</a:t>
                      </a:r>
                      <a:r>
                        <a:rPr lang="ru-RU" sz="1050" dirty="0">
                          <a:effectLst/>
                        </a:rPr>
                        <a:t> дому, для хозяйствен­ных распоряжений; выбрал прекрасное место на берегу </a:t>
                      </a:r>
                      <a:r>
                        <a:rPr lang="ru-RU" sz="1050" dirty="0" err="1">
                          <a:effectLst/>
                        </a:rPr>
                        <a:t>Клязьмы</a:t>
                      </a:r>
                      <a:r>
                        <a:rPr lang="ru-RU" sz="1050" dirty="0">
                          <a:effectLst/>
                        </a:rPr>
                        <a:t>, основал город, назвал его Владимиром Залесским, окружил валом и построил там церковь св. Спаса»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</a:rPr>
                        <a:t>1.Чем же примечательна личность Владимира Мономаха?</a:t>
                      </a: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</a:rPr>
                        <a:t>2.Соотнеси черты характера героя с его поступками.</a:t>
                      </a:r>
                      <a:endParaRPr lang="ru-RU" sz="105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</a:tr>
              <a:tr h="55575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</a:rPr>
                        <a:t>  Синтез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34" marR="5434" marT="5434" marB="5434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</a:rPr>
                        <a:t>1.Изучив </a:t>
                      </a:r>
                      <a:r>
                        <a:rPr lang="ru-RU" sz="1050" dirty="0">
                          <a:effectLst/>
                        </a:rPr>
                        <a:t>документ «Поучения» Владимира Мономаха своим детям составь свое «Поучение» современным детям (одноклассникам).</a:t>
                      </a: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</a:rPr>
                        <a:t>2. Проведи интервью с Владимиром Мономахом</a:t>
                      </a:r>
                      <a:r>
                        <a:rPr lang="ru-RU" sz="1050" dirty="0" smtClean="0">
                          <a:effectLst/>
                        </a:rPr>
                        <a:t>.</a:t>
                      </a:r>
                      <a:endParaRPr lang="ru-RU" sz="1050" dirty="0">
                        <a:effectLst/>
                      </a:endParaRPr>
                    </a:p>
                  </a:txBody>
                  <a:tcPr marL="0" marR="0" marT="0" marB="0"/>
                </a:tc>
              </a:tr>
              <a:tr h="55616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</a:rPr>
                        <a:t>  Оценка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34" marR="5434" marT="5434" marB="5434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</a:rPr>
                        <a:t>1.Каким человеком предстал перед вами великий князь Владимир Мономах после чтения его «Поучения</a:t>
                      </a:r>
                      <a:r>
                        <a:rPr lang="ru-RU" sz="1050" dirty="0" smtClean="0">
                          <a:effectLst/>
                        </a:rPr>
                        <a:t>»?</a:t>
                      </a:r>
                      <a:r>
                        <a:rPr lang="ru-RU" sz="1050" baseline="0" dirty="0" smtClean="0">
                          <a:effectLst/>
                        </a:rPr>
                        <a:t>  </a:t>
                      </a:r>
                      <a:r>
                        <a:rPr lang="ru-RU" sz="1050" dirty="0" smtClean="0">
                          <a:effectLst/>
                        </a:rPr>
                        <a:t>2.В </a:t>
                      </a:r>
                      <a:r>
                        <a:rPr lang="ru-RU" sz="1050" dirty="0">
                          <a:effectLst/>
                        </a:rPr>
                        <a:t>чем сильные стороны правления Владимира Мономаха?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</a:rPr>
                        <a:t>3.Предположи с какими трудностями придётся столкнуться следующим поколениям Владимира Мономаха.</a:t>
                      </a:r>
                      <a:endParaRPr lang="ru-RU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25221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081083"/>
              </p:ext>
            </p:extLst>
          </p:nvPr>
        </p:nvGraphicFramePr>
        <p:xfrm>
          <a:off x="143508" y="523973"/>
          <a:ext cx="8712968" cy="4642490"/>
        </p:xfrm>
        <a:graphic>
          <a:graphicData uri="http://schemas.openxmlformats.org/drawingml/2006/table">
            <a:tbl>
              <a:tblPr firstRow="1" firstCol="1" bandRow="1"/>
              <a:tblGrid>
                <a:gridCol w="1510248"/>
                <a:gridCol w="7202720"/>
              </a:tblGrid>
              <a:tr h="18534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Уровень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718" marR="9718" marT="9718" marB="9718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Задания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842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 Знание</a:t>
                      </a:r>
                      <a:endParaRPr lang="ru-RU" sz="1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718" marR="9718" marT="9718" marB="9718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 1)Перечислите основные характеристики колебательного движения.</a:t>
                      </a:r>
                      <a:endParaRPr lang="ru-RU" sz="1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 2)Напишите формулу периода колебаний.</a:t>
                      </a:r>
                      <a:endParaRPr lang="ru-RU" sz="1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164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 Понимание</a:t>
                      </a:r>
                      <a:endParaRPr lang="ru-RU" sz="1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718" marR="9718" marT="9718" marB="9718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 3)Выведите формулу для определения частоты колебаний тела, подвешенного к пружине.</a:t>
                      </a:r>
                      <a:endParaRPr lang="ru-RU" sz="1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 4)В чем заключается взаимосвязь периода и частоты колебаний?</a:t>
                      </a:r>
                      <a:endParaRPr lang="ru-RU" sz="1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53935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 Применение</a:t>
                      </a:r>
                      <a:endParaRPr lang="ru-RU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718" marR="9718" marT="9718" marB="9718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 5)Как изменится период колебания тела на пружине, если увеличить массу тела в 4 раза? </a:t>
                      </a:r>
                      <a:endParaRPr lang="ru-RU" sz="1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 6)Проверьте на опыте, как изменится частота колебаний математического маятника при уменьшении длины нити в 4 раза.</a:t>
                      </a:r>
                      <a:endParaRPr lang="ru-RU" sz="1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53349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 Анализ</a:t>
                      </a:r>
                      <a:endParaRPr lang="ru-RU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718" marR="9718" marT="9718" marB="9718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 7)В чем состоит сходство движения тела , подвешенного к пружине, и движения тела , равномерно вращающегося по окружности?</a:t>
                      </a:r>
                      <a:endParaRPr lang="ru-RU" sz="1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 8)Каковы причины возникновения резонанса?</a:t>
                      </a:r>
                      <a:endParaRPr lang="ru-RU" sz="1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96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 Синтез</a:t>
                      </a:r>
                      <a:endParaRPr lang="ru-RU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718" marR="9718" marT="9718" marB="9718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 9)Что общего в колебаниях пружинного и математического маятников?</a:t>
                      </a:r>
                      <a:endParaRPr lang="ru-RU" sz="1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10)Систематизируйте знания по колебаниям пружинного и математического маятников, заполнив таблицу.</a:t>
                      </a:r>
                      <a:endParaRPr lang="ru-RU" sz="1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4400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sz="15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Оценка</a:t>
                      </a:r>
                      <a:endParaRPr lang="ru-RU" sz="1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718" marR="9718" marT="9718" marB="9718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11)Какова роль силы трения при вынужденных колебаниях? </a:t>
                      </a:r>
                      <a:endParaRPr lang="ru-RU" sz="1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12)Сделайте вывод о пользе и вреде резонанса</a:t>
                      </a:r>
                      <a:r>
                        <a:rPr lang="ru-RU" sz="15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sz="1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1388190" y="198568"/>
            <a:ext cx="5611536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altLang="ru-RU" sz="16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Урок физики в 11 классе </a:t>
            </a:r>
            <a:r>
              <a:rPr kumimoji="0" lang="ru-RU" altLang="ru-RU" sz="1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«Механические колебания»</a:t>
            </a:r>
            <a:endParaRPr kumimoji="0" lang="ru-RU" altLang="ru-RU" sz="16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6866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39752" y="228600"/>
            <a:ext cx="5472608" cy="758952"/>
          </a:xfrm>
        </p:spPr>
        <p:txBody>
          <a:bodyPr/>
          <a:lstStyle/>
          <a:p>
            <a:r>
              <a:rPr lang="ru-RU" sz="3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«Создай паспорт»</a:t>
            </a:r>
            <a:endParaRPr lang="ru-RU" sz="3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11560" y="1371600"/>
            <a:ext cx="4536504" cy="4681728"/>
          </a:xfrm>
        </p:spPr>
        <p:txBody>
          <a:bodyPr/>
          <a:lstStyle/>
          <a:p>
            <a:pPr marL="0" indent="0">
              <a:buNone/>
            </a:pPr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BEC47902-0EFE-42C0-B4AA-EB0645487D3A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4620723" y="1124744"/>
            <a:ext cx="4085169" cy="2594736"/>
          </a:xfrm>
          <a:prstGeom prst="rect">
            <a:avLst/>
          </a:prstGeom>
        </p:spPr>
      </p:pic>
      <p:pic>
        <p:nvPicPr>
          <p:cNvPr id="10" name="Объект 9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3789040"/>
            <a:ext cx="4038600" cy="2832063"/>
          </a:xfr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24743"/>
            <a:ext cx="4468806" cy="54963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1680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4366" y="656692"/>
            <a:ext cx="8229600" cy="477944"/>
          </a:xfrm>
        </p:spPr>
        <p:txBody>
          <a:bodyPr>
            <a:normAutofit fontScale="90000"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Урок геометрии 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в 8 классе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при 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изучении свойств и признаков ромба и квадрата. </a:t>
            </a:r>
            <a:br>
              <a:rPr lang="ru-RU" sz="3200" dirty="0">
                <a:latin typeface="Times New Roman" pitchFamily="18" charset="0"/>
                <a:cs typeface="Times New Roman" pitchFamily="18" charset="0"/>
              </a:rPr>
            </a:b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77206" y="1268760"/>
            <a:ext cx="8503920" cy="4572000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Учащиеся класса были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делятся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на группы из четырех человек. Для каждой группы был заготовлен пустой бланк «паспорта». </a:t>
            </a:r>
          </a:p>
          <a:p>
            <a:pPr algn="just">
              <a:buNone/>
            </a:pP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38113286"/>
              </p:ext>
            </p:extLst>
          </p:nvPr>
        </p:nvGraphicFramePr>
        <p:xfrm>
          <a:off x="564357" y="1916832"/>
          <a:ext cx="7929618" cy="457101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29420"/>
                <a:gridCol w="1500198"/>
              </a:tblGrid>
              <a:tr h="1500197">
                <a:tc gridSpan="2"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Паспорт Многоугольника</a:t>
                      </a:r>
                    </a:p>
                    <a:p>
                      <a:pPr algn="l"/>
                      <a:r>
                        <a:rPr lang="ru-RU" sz="1600" dirty="0" smtClean="0"/>
                        <a:t>Название многоугольника _____________________________</a:t>
                      </a:r>
                    </a:p>
                    <a:p>
                      <a:pPr algn="l"/>
                      <a:r>
                        <a:rPr lang="ru-RU" sz="1600" dirty="0" smtClean="0"/>
                        <a:t>Класс многоугольника ________________________________</a:t>
                      </a:r>
                    </a:p>
                    <a:p>
                      <a:pPr algn="l"/>
                      <a:r>
                        <a:rPr lang="ru-RU" sz="1600" dirty="0" smtClean="0"/>
                        <a:t>Признаки и свойства многоугольника:</a:t>
                      </a:r>
                    </a:p>
                    <a:p>
                      <a:pPr algn="l"/>
                      <a:r>
                        <a:rPr lang="ru-RU" sz="1600" dirty="0" smtClean="0"/>
                        <a:t>(Указать «+» какими свойствами и признаками обладает данный многоугольник)</a:t>
                      </a:r>
                      <a:endParaRPr lang="ru-RU" sz="16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57190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Противолежащие</a:t>
                      </a:r>
                      <a:r>
                        <a:rPr lang="ru-RU" sz="1400" baseline="0" dirty="0" smtClean="0"/>
                        <a:t> стороны параллельны и равны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48620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Все стороны равны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40050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Противолежащие углы равны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02918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Все углы прямые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28628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Диагонали пересекаются и точкой пересечения делятся пополам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57190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Диагонали равны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91465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Диагонали взаимно перпендикулярны и являются биссектрисами его углов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66966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4"/>
          <p:cNvSpPr>
            <a:spLocks noChangeArrowheads="1"/>
          </p:cNvSpPr>
          <p:nvPr/>
        </p:nvSpPr>
        <p:spPr bwMode="auto">
          <a:xfrm>
            <a:off x="2447925" y="2060575"/>
            <a:ext cx="4629150" cy="57943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ru-RU" sz="3200" b="1"/>
              <a:t>Спасибо за внимание</a:t>
            </a:r>
            <a:r>
              <a:rPr lang="ru-RU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667" name="Group 19"/>
          <p:cNvGraphicFramePr>
            <a:graphicFrameLocks noGrp="1"/>
          </p:cNvGraphicFramePr>
          <p:nvPr/>
        </p:nvGraphicFramePr>
        <p:xfrm>
          <a:off x="935038" y="188913"/>
          <a:ext cx="7705725" cy="2751138"/>
        </p:xfrm>
        <a:graphic>
          <a:graphicData uri="http://schemas.openxmlformats.org/drawingml/2006/table">
            <a:tbl>
              <a:tblPr/>
              <a:tblGrid>
                <a:gridCol w="770572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75113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Одна из важнейших </a:t>
                      </a:r>
                      <a:r>
                        <a:rPr kumimoji="0" lang="ru-RU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задач </a:t>
                      </a:r>
                      <a:r>
                        <a:rPr kumimoji="0" lang="ru-RU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современной школы – формирование функционально грамотных людей. 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Функциональная грамотность</a:t>
                      </a:r>
                      <a:r>
                        <a:rPr kumimoji="0" lang="ru-RU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– способность человека вступать в отношения с внешней средой, быстро адаптироваться и функционировать в ней.</a:t>
                      </a:r>
                      <a:endParaRPr kumimoji="0" lang="ru-RU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6151" name="Rectangle 17"/>
          <p:cNvSpPr>
            <a:spLocks noChangeArrowheads="1"/>
          </p:cNvSpPr>
          <p:nvPr/>
        </p:nvSpPr>
        <p:spPr bwMode="auto">
          <a:xfrm>
            <a:off x="935038" y="3544888"/>
            <a:ext cx="7704137" cy="1619250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ru-RU" sz="2000" b="1">
                <a:latin typeface="Times New Roman" pitchFamily="18" charset="0"/>
              </a:rPr>
              <a:t>Читательская грамотность</a:t>
            </a:r>
            <a:r>
              <a:rPr lang="ru-RU" sz="2000">
                <a:latin typeface="Times New Roman" pitchFamily="18" charset="0"/>
              </a:rPr>
              <a:t> – способность человека понимать и использовать письменные тексты, размышлять о них и заниматься чтением для того, чтобы достигать своих целей, расширять свои знания и возможности, участвовать в социальной жизни.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20"/>
          <p:cNvSpPr txBox="1">
            <a:spLocks noGrp="1"/>
          </p:cNvSpPr>
          <p:nvPr>
            <p:ph type="title"/>
          </p:nvPr>
        </p:nvSpPr>
        <p:spPr>
          <a:xfrm>
            <a:off x="183719" y="476672"/>
            <a:ext cx="8520600" cy="572700"/>
          </a:xfrm>
          <a:prstGeom prst="rect">
            <a:avLst/>
          </a:prstGeom>
        </p:spPr>
        <p:txBody>
          <a:bodyPr spcFirstLastPara="1" vert="horz" wrap="square" lIns="91425" tIns="91425" rIns="91425" bIns="91425" numCol="1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SzPts val="990"/>
            </a:pPr>
            <a:r>
              <a:rPr lang="ru" sz="3000" b="1" dirty="0">
                <a:solidFill>
                  <a:srgbClr val="1C1C1C"/>
                </a:solidFill>
                <a:latin typeface="Roboto"/>
                <a:ea typeface="Roboto"/>
                <a:cs typeface="Roboto"/>
                <a:sym typeface="Roboto"/>
              </a:rPr>
              <a:t> Цель</a:t>
            </a:r>
            <a:endParaRPr sz="3000" b="1" dirty="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04" name="Google Shape;104;p20"/>
          <p:cNvSpPr txBox="1">
            <a:spLocks noGrp="1"/>
          </p:cNvSpPr>
          <p:nvPr>
            <p:ph type="body" idx="1"/>
          </p:nvPr>
        </p:nvSpPr>
        <p:spPr>
          <a:xfrm>
            <a:off x="356219" y="1049372"/>
            <a:ext cx="8175600" cy="1614300"/>
          </a:xfrm>
          <a:prstGeom prst="rect">
            <a:avLst/>
          </a:prstGeom>
          <a:solidFill>
            <a:srgbClr val="E2C0B1">
              <a:alpha val="50760"/>
            </a:srgbClr>
          </a:solidFill>
        </p:spPr>
        <p:txBody>
          <a:bodyPr spcFirstLastPara="1" vert="horz" wrap="square" lIns="91425" tIns="91425" rIns="91425" bIns="91425" numCol="1" anchor="t" anchorCtr="0" compatLnSpc="1">
            <a:prstTxWarp prst="textNoShape">
              <a:avLst/>
            </a:prstTxWarp>
            <a:normAutofit/>
          </a:bodyPr>
          <a:lstStyle/>
          <a:p>
            <a:pPr marL="0" indent="0">
              <a:spcAft>
                <a:spcPts val="1200"/>
              </a:spcAft>
              <a:buNone/>
            </a:pPr>
            <a:r>
              <a:rPr lang="ru" sz="2000" dirty="0">
                <a:solidFill>
                  <a:srgbClr val="1C1C1C"/>
                </a:solidFill>
                <a:latin typeface="Roboto Medium"/>
                <a:ea typeface="Roboto Medium"/>
                <a:cs typeface="Roboto Medium"/>
                <a:sym typeface="Roboto Medium"/>
              </a:rPr>
              <a:t>— максимально точно и полно понять содержание текста, уловить все детали и практически осмыслить информацию, это внимательное «вчитывание» и проникновение в смысл текста с помощью его анализа.</a:t>
            </a:r>
            <a:endParaRPr sz="1900" dirty="0">
              <a:solidFill>
                <a:srgbClr val="1C1C1C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05" name="Google Shape;105;p20"/>
          <p:cNvSpPr txBox="1"/>
          <p:nvPr/>
        </p:nvSpPr>
        <p:spPr>
          <a:xfrm>
            <a:off x="3254219" y="3236372"/>
            <a:ext cx="5450100" cy="1416000"/>
          </a:xfrm>
          <a:prstGeom prst="rect">
            <a:avLst/>
          </a:prstGeom>
          <a:solidFill>
            <a:srgbClr val="E2C0B1">
              <a:alpha val="50760"/>
            </a:srgbClr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algn="r">
              <a:spcBef>
                <a:spcPts val="0"/>
              </a:spcBef>
              <a:spcAft>
                <a:spcPts val="0"/>
              </a:spcAft>
            </a:pPr>
            <a:r>
              <a:rPr lang="ru" sz="2000" dirty="0">
                <a:latin typeface="Roboto Medium"/>
                <a:ea typeface="Roboto Medium"/>
                <a:cs typeface="Roboto Medium"/>
                <a:sym typeface="Roboto Medium"/>
              </a:rPr>
              <a:t>Развитие способности смыслового чтения помогает овладеть искусством аналитического, интерпретирующего и критического чтения.</a:t>
            </a:r>
            <a:endParaRPr sz="2000" dirty="0">
              <a:latin typeface="Roboto Medium"/>
              <a:ea typeface="Roboto Medium"/>
              <a:cs typeface="Roboto Medium"/>
              <a:sym typeface="Roboto Medium"/>
            </a:endParaRPr>
          </a:p>
        </p:txBody>
      </p:sp>
      <p:pic>
        <p:nvPicPr>
          <p:cNvPr id="106" name="Google Shape;106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1500" y="2663672"/>
            <a:ext cx="3649299" cy="207695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Прямоугольник 1"/>
          <p:cNvSpPr/>
          <p:nvPr/>
        </p:nvSpPr>
        <p:spPr>
          <a:xfrm>
            <a:off x="2195736" y="41359"/>
            <a:ext cx="597666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Смысловое чтение текста</a:t>
            </a:r>
          </a:p>
        </p:txBody>
      </p:sp>
    </p:spTree>
    <p:extLst>
      <p:ext uri="{BB962C8B-B14F-4D97-AF65-F5344CB8AC3E}">
        <p14:creationId xmlns:p14="http://schemas.microsoft.com/office/powerpoint/2010/main" val="1641770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22"/>
          <p:cNvSpPr txBox="1">
            <a:spLocks noGrp="1"/>
          </p:cNvSpPr>
          <p:nvPr>
            <p:ph type="title"/>
          </p:nvPr>
        </p:nvSpPr>
        <p:spPr>
          <a:xfrm>
            <a:off x="683568" y="296652"/>
            <a:ext cx="4692348" cy="241892"/>
          </a:xfrm>
          <a:prstGeom prst="rect">
            <a:avLst/>
          </a:prstGeom>
        </p:spPr>
        <p:txBody>
          <a:bodyPr spcFirstLastPara="1" vert="horz" wrap="square" lIns="91425" tIns="91425" rIns="91425" bIns="91425" numCol="1" anchor="t" anchorCtr="0" compatLnSpc="1">
            <a:prstTxWarp prst="textNoShape">
              <a:avLst/>
            </a:prstTxWarp>
            <a:noAutofit/>
          </a:bodyPr>
          <a:lstStyle/>
          <a:p>
            <a:pPr>
              <a:buSzPts val="990"/>
            </a:pPr>
            <a:r>
              <a:rPr lang="ru" sz="2620" b="1" dirty="0">
                <a:latin typeface="Times New Roman" panose="02020603050405020304" pitchFamily="18" charset="0"/>
                <a:ea typeface="Roboto"/>
                <a:cs typeface="Times New Roman" panose="02020603050405020304" pitchFamily="18" charset="0"/>
                <a:sym typeface="Roboto"/>
              </a:rPr>
              <a:t>Сплошной текст</a:t>
            </a:r>
            <a:endParaRPr sz="2620" b="1" dirty="0">
              <a:latin typeface="Times New Roman" panose="02020603050405020304" pitchFamily="18" charset="0"/>
              <a:ea typeface="Roboto"/>
              <a:cs typeface="Times New Roman" panose="02020603050405020304" pitchFamily="18" charset="0"/>
              <a:sym typeface="Roboto"/>
            </a:endParaRPr>
          </a:p>
        </p:txBody>
      </p:sp>
      <p:sp>
        <p:nvSpPr>
          <p:cNvPr id="126" name="Google Shape;126;p22"/>
          <p:cNvSpPr txBox="1">
            <a:spLocks noGrp="1"/>
          </p:cNvSpPr>
          <p:nvPr>
            <p:ph type="body" idx="1"/>
          </p:nvPr>
        </p:nvSpPr>
        <p:spPr>
          <a:xfrm>
            <a:off x="665756" y="980728"/>
            <a:ext cx="3798231" cy="3780420"/>
          </a:xfrm>
          <a:prstGeom prst="rect">
            <a:avLst/>
          </a:prstGeom>
          <a:solidFill>
            <a:srgbClr val="E2C0B1">
              <a:alpha val="50760"/>
            </a:srgbClr>
          </a:solidFill>
        </p:spPr>
        <p:txBody>
          <a:bodyPr spcFirstLastPara="1" vert="horz" wrap="square" lIns="91425" tIns="91425" rIns="91425" bIns="91425" numCol="1" anchor="t" anchorCtr="0" compatLnSpc="1">
            <a:prstTxWarp prst="textNoShape">
              <a:avLst/>
            </a:prstTxWarp>
            <a:normAutofit fontScale="85000" lnSpcReduction="20000"/>
          </a:bodyPr>
          <a:lstStyle/>
          <a:p>
            <a:pPr marL="914400" indent="-355600">
              <a:buClr>
                <a:srgbClr val="1C1C1C"/>
              </a:buClr>
              <a:buSzPts val="2000"/>
              <a:buFont typeface="Roboto Medium"/>
              <a:buChar char="-"/>
            </a:pPr>
            <a:r>
              <a:rPr lang="ru" sz="2000" b="1" dirty="0">
                <a:solidFill>
                  <a:srgbClr val="1C1C1C"/>
                </a:solidFill>
                <a:latin typeface="Times New Roman" panose="02020603050405020304" pitchFamily="18" charset="0"/>
                <a:ea typeface="Roboto Medium"/>
                <a:cs typeface="Times New Roman" panose="02020603050405020304" pitchFamily="18" charset="0"/>
                <a:sym typeface="Roboto Medium"/>
              </a:rPr>
              <a:t>описание </a:t>
            </a:r>
            <a:r>
              <a:rPr lang="ru" sz="2000" dirty="0">
                <a:solidFill>
                  <a:srgbClr val="1C1C1C"/>
                </a:solidFill>
                <a:latin typeface="Times New Roman" panose="02020603050405020304" pitchFamily="18" charset="0"/>
                <a:ea typeface="Roboto Medium"/>
                <a:cs typeface="Times New Roman" panose="02020603050405020304" pitchFamily="18" charset="0"/>
                <a:sym typeface="Roboto Medium"/>
              </a:rPr>
              <a:t>(отрывок из рассказа, стихотворения, описание человека, места, предмета и т.д.);</a:t>
            </a:r>
            <a:endParaRPr sz="2000" dirty="0">
              <a:solidFill>
                <a:srgbClr val="1C1C1C"/>
              </a:solidFill>
              <a:latin typeface="Times New Roman" panose="02020603050405020304" pitchFamily="18" charset="0"/>
              <a:ea typeface="Roboto Medium"/>
              <a:cs typeface="Times New Roman" panose="02020603050405020304" pitchFamily="18" charset="0"/>
              <a:sym typeface="Roboto Medium"/>
            </a:endParaRPr>
          </a:p>
          <a:p>
            <a:pPr marL="914400" indent="-355600">
              <a:buClr>
                <a:srgbClr val="1C1C1C"/>
              </a:buClr>
              <a:buSzPts val="2000"/>
              <a:buFont typeface="Roboto Medium"/>
              <a:buChar char="-"/>
            </a:pPr>
            <a:r>
              <a:rPr lang="ru" sz="2000" b="1" dirty="0">
                <a:solidFill>
                  <a:srgbClr val="1C1C1C"/>
                </a:solidFill>
                <a:latin typeface="Times New Roman" panose="02020603050405020304" pitchFamily="18" charset="0"/>
                <a:ea typeface="Roboto Medium"/>
                <a:cs typeface="Times New Roman" panose="02020603050405020304" pitchFamily="18" charset="0"/>
                <a:sym typeface="Roboto Medium"/>
              </a:rPr>
              <a:t>повествование </a:t>
            </a:r>
            <a:r>
              <a:rPr lang="ru" sz="2000" dirty="0">
                <a:solidFill>
                  <a:srgbClr val="1C1C1C"/>
                </a:solidFill>
                <a:latin typeface="Times New Roman" panose="02020603050405020304" pitchFamily="18" charset="0"/>
                <a:ea typeface="Roboto Medium"/>
                <a:cs typeface="Times New Roman" panose="02020603050405020304" pitchFamily="18" charset="0"/>
                <a:sym typeface="Roboto Medium"/>
              </a:rPr>
              <a:t>(рассказ, стихотворение, повесть, басня, письмо, статья в газете или журнале, статья в учебнике, инструкция, реклама, краткое содержание фильма, спектакля, пост блога, материалы различных сайтов и т.д.);</a:t>
            </a:r>
            <a:endParaRPr sz="2000" dirty="0">
              <a:solidFill>
                <a:srgbClr val="1C1C1C"/>
              </a:solidFill>
              <a:latin typeface="Times New Roman" panose="02020603050405020304" pitchFamily="18" charset="0"/>
              <a:ea typeface="Roboto Medium"/>
              <a:cs typeface="Times New Roman" panose="02020603050405020304" pitchFamily="18" charset="0"/>
              <a:sym typeface="Roboto Medium"/>
            </a:endParaRPr>
          </a:p>
          <a:p>
            <a:pPr marL="914400" indent="-355600">
              <a:buClr>
                <a:srgbClr val="1C1C1C"/>
              </a:buClr>
              <a:buSzPts val="2000"/>
              <a:buFont typeface="Roboto Medium"/>
              <a:buChar char="-"/>
            </a:pPr>
            <a:r>
              <a:rPr lang="ru" sz="2000" b="1" dirty="0">
                <a:solidFill>
                  <a:srgbClr val="1C1C1C"/>
                </a:solidFill>
                <a:latin typeface="Times New Roman" panose="02020603050405020304" pitchFamily="18" charset="0"/>
                <a:ea typeface="Roboto Medium"/>
                <a:cs typeface="Times New Roman" panose="02020603050405020304" pitchFamily="18" charset="0"/>
                <a:sym typeface="Roboto Medium"/>
              </a:rPr>
              <a:t>рассуждение</a:t>
            </a:r>
            <a:r>
              <a:rPr lang="ru" sz="2000" dirty="0">
                <a:solidFill>
                  <a:srgbClr val="1C1C1C"/>
                </a:solidFill>
                <a:latin typeface="Times New Roman" panose="02020603050405020304" pitchFamily="18" charset="0"/>
                <a:ea typeface="Roboto Medium"/>
                <a:cs typeface="Times New Roman" panose="02020603050405020304" pitchFamily="18" charset="0"/>
                <a:sym typeface="Roboto Medium"/>
              </a:rPr>
              <a:t> (сочинение-размышление, комментарий, аргументация собственного мнения).</a:t>
            </a:r>
            <a:endParaRPr sz="2000" dirty="0">
              <a:solidFill>
                <a:srgbClr val="1C1C1C"/>
              </a:solidFill>
              <a:latin typeface="Times New Roman" panose="02020603050405020304" pitchFamily="18" charset="0"/>
              <a:ea typeface="Roboto Medium"/>
              <a:cs typeface="Times New Roman" panose="02020603050405020304" pitchFamily="18" charset="0"/>
              <a:sym typeface="Roboto Medium"/>
            </a:endParaRPr>
          </a:p>
        </p:txBody>
      </p:sp>
      <p:pic>
        <p:nvPicPr>
          <p:cNvPr id="127" name="Google Shape;127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-74381" y="4021011"/>
            <a:ext cx="1480274" cy="1480274"/>
          </a:xfrm>
          <a:prstGeom prst="rect">
            <a:avLst/>
          </a:prstGeom>
          <a:noFill/>
          <a:ln>
            <a:noFill/>
          </a:ln>
        </p:spPr>
      </p:pic>
      <p:pic>
        <p:nvPicPr>
          <p:cNvPr id="128" name="Google Shape;128;p2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7504" y="5083"/>
            <a:ext cx="1480275" cy="1480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Google Shape;133;p2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200292" y="4300647"/>
            <a:ext cx="2129701" cy="1200638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Google Shape;137;p2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 rot="1115428">
            <a:off x="8006839" y="34863"/>
            <a:ext cx="1177816" cy="1126570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Google Shape;138;p23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5760132" y="4185084"/>
            <a:ext cx="1923319" cy="2255715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Google Shape;136;p23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4738240" y="3947869"/>
            <a:ext cx="1631019" cy="1906194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Прямоугольник 2"/>
          <p:cNvSpPr/>
          <p:nvPr/>
        </p:nvSpPr>
        <p:spPr>
          <a:xfrm>
            <a:off x="4896036" y="363305"/>
            <a:ext cx="3149195" cy="4955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" sz="2620" b="1" dirty="0">
                <a:solidFill>
                  <a:srgbClr val="4A452A"/>
                </a:solidFill>
                <a:latin typeface="Times New Roman" panose="02020603050405020304" pitchFamily="18" charset="0"/>
                <a:ea typeface="Roboto"/>
                <a:cs typeface="Times New Roman" panose="02020603050405020304" pitchFamily="18" charset="0"/>
                <a:sym typeface="Roboto"/>
              </a:rPr>
              <a:t>Несплошной текст: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Google Shape;135;p23"/>
          <p:cNvSpPr txBox="1">
            <a:spLocks/>
          </p:cNvSpPr>
          <p:nvPr/>
        </p:nvSpPr>
        <p:spPr bwMode="auto">
          <a:xfrm>
            <a:off x="4728989" y="977432"/>
            <a:ext cx="3675868" cy="2283227"/>
          </a:xfrm>
          <a:prstGeom prst="rect">
            <a:avLst/>
          </a:prstGeom>
          <a:solidFill>
            <a:srgbClr val="E2C0B1">
              <a:alpha val="50760"/>
            </a:srgbClr>
          </a:solidFill>
          <a:ln w="9525">
            <a:noFill/>
            <a:miter lim="800000"/>
            <a:headEnd/>
            <a:tailEnd/>
          </a:ln>
        </p:spPr>
        <p:txBody>
          <a:bodyPr spcFirstLastPara="1" vert="horz" wrap="square" lIns="91425" tIns="91425" rIns="91425" bIns="91425" numCol="1" anchor="t" anchorCtr="0" compatLnSpc="1">
            <a:prstTxWarp prst="textNoShape">
              <a:avLst/>
            </a:prstTxWarp>
            <a:normAutofit/>
          </a:bodyPr>
          <a:lstStyle>
            <a:lvl1pPr marL="457200" lvl="0" indent="-342900" algn="l" rtl="0" eaLnBrk="0" fontAlgn="base" hangingPunct="0">
              <a:spcBef>
                <a:spcPts val="0"/>
              </a:spcBef>
              <a:spcAft>
                <a:spcPts val="0"/>
              </a:spcAft>
              <a:buSzPts val="1800"/>
              <a:buFont typeface="Wingdings 2" pitchFamily="18" charset="2"/>
              <a:buChar char="●"/>
              <a:defRPr sz="3200" kern="1200">
                <a:solidFill>
                  <a:srgbClr val="4A452A"/>
                </a:solidFill>
                <a:latin typeface="Arial" charset="0"/>
                <a:ea typeface="+mn-ea"/>
                <a:cs typeface="+mn-cs"/>
              </a:defRPr>
            </a:lvl1pPr>
            <a:lvl2pPr marL="914400" lvl="1" indent="-317500" algn="l" rtl="0" eaLnBrk="0" fontAlgn="base" hangingPunct="0">
              <a:spcBef>
                <a:spcPts val="0"/>
              </a:spcBef>
              <a:spcAft>
                <a:spcPts val="0"/>
              </a:spcAft>
              <a:buSzPts val="1400"/>
              <a:buFont typeface="Wingdings" pitchFamily="2" charset="2"/>
              <a:buChar char="○"/>
              <a:defRPr sz="2800" kern="1200">
                <a:solidFill>
                  <a:srgbClr val="4A452A"/>
                </a:solidFill>
                <a:latin typeface="+mj-lt"/>
                <a:ea typeface="+mn-ea"/>
                <a:cs typeface="+mn-cs"/>
              </a:defRPr>
            </a:lvl2pPr>
            <a:lvl3pPr marL="1371600" lvl="2" indent="-317500" algn="l" rtl="0" eaLnBrk="0" fontAlgn="base" hangingPunct="0">
              <a:spcBef>
                <a:spcPts val="0"/>
              </a:spcBef>
              <a:spcAft>
                <a:spcPts val="0"/>
              </a:spcAft>
              <a:buSzPts val="1400"/>
              <a:buFont typeface="Arial" charset="0"/>
              <a:buChar char="■"/>
              <a:defRPr sz="2400" kern="1200">
                <a:solidFill>
                  <a:srgbClr val="4A452A"/>
                </a:solidFill>
                <a:latin typeface="+mj-lt"/>
                <a:ea typeface="+mn-ea"/>
                <a:cs typeface="+mn-cs"/>
              </a:defRPr>
            </a:lvl3pPr>
            <a:lvl4pPr marL="1828800" lvl="3" indent="-317500" algn="l" rtl="0" eaLnBrk="0" fontAlgn="base" hangingPunct="0">
              <a:spcBef>
                <a:spcPts val="0"/>
              </a:spcBef>
              <a:spcAft>
                <a:spcPts val="0"/>
              </a:spcAft>
              <a:buSzPts val="1400"/>
              <a:buFont typeface="Arial" charset="0"/>
              <a:buChar char="●"/>
              <a:defRPr sz="2000" kern="1200">
                <a:solidFill>
                  <a:srgbClr val="17375E"/>
                </a:solidFill>
                <a:latin typeface="Arial" pitchFamily="34" charset="0"/>
                <a:ea typeface="+mn-ea"/>
                <a:cs typeface="+mn-cs"/>
              </a:defRPr>
            </a:lvl4pPr>
            <a:lvl5pPr marL="2286000" lvl="4" indent="-317500" algn="l" rtl="0" eaLnBrk="0" fontAlgn="base" hangingPunct="0">
              <a:spcBef>
                <a:spcPts val="0"/>
              </a:spcBef>
              <a:spcAft>
                <a:spcPts val="0"/>
              </a:spcAft>
              <a:buSzPts val="1400"/>
              <a:buFont typeface="Arial" charset="0"/>
              <a:buChar char="○"/>
              <a:defRPr sz="2000" kern="1200">
                <a:solidFill>
                  <a:srgbClr val="17375E"/>
                </a:solidFill>
                <a:latin typeface="Arial" pitchFamily="34" charset="0"/>
                <a:ea typeface="+mn-ea"/>
                <a:cs typeface="+mn-cs"/>
              </a:defRPr>
            </a:lvl5pPr>
            <a:lvl6pPr marL="2743200" lvl="5" indent="-317500" algn="l" defTabSz="914400" rtl="0" eaLnBrk="1" latinLnBrk="0" hangingPunct="1">
              <a:spcBef>
                <a:spcPts val="0"/>
              </a:spcBef>
              <a:spcAft>
                <a:spcPts val="0"/>
              </a:spcAft>
              <a:buSzPts val="1400"/>
              <a:buFont typeface="Arial" pitchFamily="34" charset="0"/>
              <a:buChar char="■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00400" lvl="6" indent="-317500" algn="l" defTabSz="914400" rtl="0" eaLnBrk="1" latinLnBrk="0" hangingPunct="1">
              <a:spcBef>
                <a:spcPts val="0"/>
              </a:spcBef>
              <a:spcAft>
                <a:spcPts val="0"/>
              </a:spcAft>
              <a:buSzPts val="1400"/>
              <a:buFont typeface="Arial" pitchFamily="34" charset="0"/>
              <a:buChar char="●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57600" lvl="7" indent="-317500" algn="l" defTabSz="914400" rtl="0" eaLnBrk="1" latinLnBrk="0" hangingPunct="1">
              <a:spcBef>
                <a:spcPts val="0"/>
              </a:spcBef>
              <a:spcAft>
                <a:spcPts val="0"/>
              </a:spcAft>
              <a:buSzPts val="1400"/>
              <a:buFont typeface="Arial" pitchFamily="34" charset="0"/>
              <a:buChar char="○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14800" lvl="8" indent="-317500" algn="l" defTabSz="914400" rtl="0" eaLnBrk="1" latinLnBrk="0" hangingPunct="1">
              <a:spcBef>
                <a:spcPts val="0"/>
              </a:spcBef>
              <a:spcAft>
                <a:spcPts val="0"/>
              </a:spcAft>
              <a:buSzPts val="1400"/>
              <a:buFont typeface="Arial" pitchFamily="34" charset="0"/>
              <a:buChar char="■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>
              <a:spcAft>
                <a:spcPts val="1200"/>
              </a:spcAft>
              <a:buFont typeface="Wingdings 2" pitchFamily="18" charset="2"/>
              <a:buNone/>
            </a:pPr>
            <a:r>
              <a:rPr lang="ru-RU" sz="1700" dirty="0" smtClean="0">
                <a:solidFill>
                  <a:srgbClr val="1C1C1C"/>
                </a:solidFill>
                <a:latin typeface="Times New Roman" panose="02020603050405020304" pitchFamily="18" charset="0"/>
                <a:ea typeface="Roboto Medium"/>
                <a:cs typeface="Times New Roman" panose="02020603050405020304" pitchFamily="18" charset="0"/>
                <a:sym typeface="Roboto Medium"/>
              </a:rPr>
              <a:t>графики, диаграммы, таблицы, схемы (кластеры), географические карты и карты местности, план помещения, входные билеты, расписание движения транспорта, карты сайтов и т.д.</a:t>
            </a:r>
            <a:endParaRPr lang="ru-RU" sz="1700" dirty="0">
              <a:solidFill>
                <a:srgbClr val="1C1C1C"/>
              </a:solidFill>
              <a:latin typeface="Times New Roman" panose="02020603050405020304" pitchFamily="18" charset="0"/>
              <a:ea typeface="Roboto Medium"/>
              <a:cs typeface="Times New Roman" panose="02020603050405020304" pitchFamily="18" charset="0"/>
              <a:sym typeface="Roboto Medium"/>
            </a:endParaRPr>
          </a:p>
        </p:txBody>
      </p:sp>
    </p:spTree>
    <p:extLst>
      <p:ext uri="{BB962C8B-B14F-4D97-AF65-F5344CB8AC3E}">
        <p14:creationId xmlns:p14="http://schemas.microsoft.com/office/powerpoint/2010/main" val="1311919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9" y="228600"/>
            <a:ext cx="8512496" cy="758825"/>
          </a:xfrm>
        </p:spPr>
        <p:txBody>
          <a:bodyPr/>
          <a:lstStyle/>
          <a:p>
            <a:r>
              <a:rPr lang="ru-RU" sz="24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Читательская грамотность определяется по уровню </a:t>
            </a:r>
            <a:r>
              <a:rPr lang="ru-RU" sz="2400" b="1" i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сформированности</a:t>
            </a:r>
            <a:r>
              <a:rPr lang="ru-RU" sz="24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трех групп читательских умений</a:t>
            </a:r>
            <a:endParaRPr lang="ru-RU" sz="2400" b="1" i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Объект 5"/>
          <p:cNvPicPr>
            <a:picLocks noGrp="1"/>
          </p:cNvPicPr>
          <p:nvPr>
            <p:ph sz="quarter" idx="1"/>
          </p:nvPr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  <a14:imgEffect>
                      <a14:saturation sat="0"/>
                    </a14:imgEffect>
                  </a14:imgLayer>
                </a14:imgProps>
              </a:ext>
            </a:extLst>
          </a:blip>
          <a:srcRect l="14431" t="18537" r="36184" b="13308"/>
          <a:stretch/>
        </p:blipFill>
        <p:spPr bwMode="auto">
          <a:xfrm>
            <a:off x="107504" y="1412776"/>
            <a:ext cx="8928992" cy="5040560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7414" name="Picture 6" descr="книга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556792"/>
            <a:ext cx="1390054" cy="869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40151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9532" y="1772816"/>
            <a:ext cx="8640960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Простые </a:t>
            </a: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вопросы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В какой реке Ярославна собиралась омочить «рукав с бобровою опушкою</a:t>
            </a: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»? С 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кем сравнивается Игорь, когда он бежит из плена</a:t>
            </a: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?</a:t>
            </a:r>
          </a:p>
          <a:p>
            <a:pPr algn="just">
              <a:spcAft>
                <a:spcPts val="0"/>
              </a:spcAft>
            </a:pPr>
            <a:r>
              <a:rPr lang="ru-RU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Уточняющие </a:t>
            </a: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вопросы.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Правильно ли я понял, что </a:t>
            </a:r>
            <a:r>
              <a:rPr lang="ru-RU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Боян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не является повествователем «Слова</a:t>
            </a: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…»? Правильно 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ли я понял, что половцам удалось победить во 2-й битве, потому что подошли главные силы</a:t>
            </a: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?</a:t>
            </a:r>
          </a:p>
          <a:p>
            <a:pPr lvl="0" algn="just">
              <a:spcAft>
                <a:spcPts val="0"/>
              </a:spcAft>
            </a:pPr>
            <a:r>
              <a:rPr lang="ru-RU" b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Объясняющие вопросы. 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Почему сон Святослава вещий? Почему Ярославна в своем плаче обращается к силам природы, а не к Богу</a:t>
            </a: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?</a:t>
            </a: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lvl="0" algn="just">
              <a:spcAft>
                <a:spcPts val="0"/>
              </a:spcAft>
            </a:pPr>
            <a:r>
              <a:rPr lang="ru-RU" b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Творческие вопросы.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Если бы Ярославна не взывала к силам природы, удалось бы князю Игорю бежать?</a:t>
            </a:r>
          </a:p>
          <a:p>
            <a:pPr algn="just">
              <a:spcAft>
                <a:spcPts val="0"/>
              </a:spcAft>
            </a:pPr>
            <a:r>
              <a:rPr lang="ru-RU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Практические </a:t>
            </a: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вопросы. 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Как бы ты поступил на месте князя Игоря, увидев затмение</a:t>
            </a: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?</a:t>
            </a:r>
          </a:p>
          <a:p>
            <a:pPr lvl="0" algn="just">
              <a:spcAft>
                <a:spcPts val="0"/>
              </a:spcAft>
            </a:pPr>
            <a:r>
              <a:rPr lang="ru-RU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Оценочные </a:t>
            </a:r>
            <a:r>
              <a:rPr lang="ru-RU" b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вопросы. 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Правильно ли поступил князь Игорь, отправившись в поход?</a:t>
            </a:r>
          </a:p>
          <a:p>
            <a:pPr algn="just">
              <a:spcAft>
                <a:spcPts val="0"/>
              </a:spcAft>
            </a:pPr>
            <a:endParaRPr lang="ru-RU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920062" y="1376772"/>
            <a:ext cx="5184576" cy="396044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«Слова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 полку Игореве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..»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48654" y="5149120"/>
            <a:ext cx="1751838" cy="1545739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47700" y="116632"/>
            <a:ext cx="864096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Эффективные приемы формирования читательской </a:t>
            </a:r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грамотности.</a:t>
            </a:r>
          </a:p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«Ромашка </a:t>
            </a:r>
            <a:r>
              <a:rPr lang="ru-RU" sz="2400" b="1" dirty="0" err="1" smtClean="0">
                <a:solidFill>
                  <a:srgbClr val="C0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Блума</a:t>
            </a:r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»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312033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0" y="5133"/>
            <a:ext cx="9070439" cy="67851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6838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4907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347864" y="800708"/>
            <a:ext cx="1908212" cy="396044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Биология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6644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441" y="74804"/>
            <a:ext cx="9028559" cy="6783196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771800" y="75717"/>
            <a:ext cx="3492388" cy="396044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Обществознание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1373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Тема Office">
      <a:majorFont>
        <a:latin typeface="Cassandra"/>
        <a:ea typeface=""/>
        <a:cs typeface="Arial"/>
      </a:majorFont>
      <a:minorFont>
        <a:latin typeface="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572</TotalTime>
  <Words>1175</Words>
  <Application>Microsoft Office PowerPoint</Application>
  <PresentationFormat>Экран (4:3)</PresentationFormat>
  <Paragraphs>132</Paragraphs>
  <Slides>18</Slides>
  <Notes>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10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9" baseType="lpstr">
      <vt:lpstr>Arial Unicode MS</vt:lpstr>
      <vt:lpstr>Arial</vt:lpstr>
      <vt:lpstr>Calibri</vt:lpstr>
      <vt:lpstr>Cassandra</vt:lpstr>
      <vt:lpstr>Georgia</vt:lpstr>
      <vt:lpstr>Roboto</vt:lpstr>
      <vt:lpstr>Roboto Medium</vt:lpstr>
      <vt:lpstr>Times New Roman</vt:lpstr>
      <vt:lpstr>Wingdings</vt:lpstr>
      <vt:lpstr>Wingdings 2</vt:lpstr>
      <vt:lpstr>Тема Office</vt:lpstr>
      <vt:lpstr>Презентация PowerPoint</vt:lpstr>
      <vt:lpstr>Презентация PowerPoint</vt:lpstr>
      <vt:lpstr> Цель</vt:lpstr>
      <vt:lpstr>Сплошной текст</vt:lpstr>
      <vt:lpstr>Читательская грамотность определяется по уровню сформированности трех групп читательских умений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«Создай паспорт»</vt:lpstr>
      <vt:lpstr>Урок геометрии в 8 классе при изучении свойств и признаков ромба и квадрата.  </vt:lpstr>
      <vt:lpstr>Презентация PowerPoint</vt:lpstr>
    </vt:vector>
  </TitlesOfParts>
  <Company>MultiDVD Team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Home</dc:creator>
  <cp:lastModifiedBy>Пользователь</cp:lastModifiedBy>
  <cp:revision>136</cp:revision>
  <dcterms:created xsi:type="dcterms:W3CDTF">2011-07-06T07:21:00Z</dcterms:created>
  <dcterms:modified xsi:type="dcterms:W3CDTF">2023-11-20T20:55:41Z</dcterms:modified>
</cp:coreProperties>
</file>